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9"/>
  </p:notesMasterIdLst>
  <p:sldIdLst>
    <p:sldId id="337" r:id="rId5"/>
    <p:sldId id="288" r:id="rId6"/>
    <p:sldId id="277" r:id="rId7"/>
    <p:sldId id="262" r:id="rId8"/>
    <p:sldId id="257" r:id="rId9"/>
    <p:sldId id="393" r:id="rId10"/>
    <p:sldId id="394" r:id="rId11"/>
    <p:sldId id="395" r:id="rId12"/>
    <p:sldId id="396" r:id="rId13"/>
    <p:sldId id="397" r:id="rId14"/>
    <p:sldId id="416" r:id="rId15"/>
    <p:sldId id="417" r:id="rId16"/>
    <p:sldId id="403" r:id="rId17"/>
    <p:sldId id="400" r:id="rId18"/>
    <p:sldId id="405" r:id="rId19"/>
    <p:sldId id="398" r:id="rId20"/>
    <p:sldId id="419" r:id="rId21"/>
    <p:sldId id="408" r:id="rId22"/>
    <p:sldId id="411" r:id="rId23"/>
    <p:sldId id="406" r:id="rId24"/>
    <p:sldId id="420" r:id="rId25"/>
    <p:sldId id="418" r:id="rId26"/>
    <p:sldId id="410" r:id="rId27"/>
    <p:sldId id="414" r:id="rId28"/>
  </p:sldIdLst>
  <p:sldSz cx="12192000" cy="6858000"/>
  <p:notesSz cx="6858000" cy="9144000"/>
  <p:embeddedFontLs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oppins Medium" panose="00000600000000000000" pitchFamily="2" charset="0"/>
      <p:regular r:id="rId34"/>
      <p:italic r:id="rId35"/>
    </p:embeddedFont>
    <p:embeddedFont>
      <p:font typeface="Pretendard" panose="02000503000000020004" pitchFamily="50" charset="-127"/>
      <p:regular r:id="rId36"/>
      <p:bold r:id="rId37"/>
    </p:embeddedFont>
    <p:embeddedFont>
      <p:font typeface="Pretendard Black" panose="02000A03000000020004" pitchFamily="50" charset="-127"/>
      <p:bold r:id="rId38"/>
    </p:embeddedFont>
    <p:embeddedFont>
      <p:font typeface="Pretendard Light" panose="02000403000000020004" pitchFamily="50" charset="-127"/>
      <p:regular r:id="rId37"/>
    </p:embeddedFont>
    <p:embeddedFont>
      <p:font typeface="Pretendard Medium" panose="02000603000000020004" pitchFamily="50" charset="-127"/>
      <p:regular r:id="rId37"/>
    </p:embeddedFont>
    <p:embeddedFont>
      <p:font typeface="Pretendard SemiBold" panose="02000703000000020004" pitchFamily="50" charset="-127"/>
      <p:regular r:id="rId37"/>
      <p:bold r:id="rId37"/>
    </p:embeddedFont>
    <p:embeddedFont>
      <p:font typeface="Pretendard Thin" panose="02000203000000020004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FFFF"/>
    <a:srgbClr val="010101"/>
    <a:srgbClr val="264A8E"/>
    <a:srgbClr val="163E64"/>
    <a:srgbClr val="212529"/>
    <a:srgbClr val="B9B9B9"/>
    <a:srgbClr val="CCCCFF"/>
    <a:srgbClr val="CC99FF"/>
    <a:srgbClr val="9C6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9" autoAdjust="0"/>
    <p:restoredTop sz="87489" autoAdjust="0"/>
  </p:normalViewPr>
  <p:slideViewPr>
    <p:cSldViewPr snapToGrid="0" snapToObjects="1">
      <p:cViewPr>
        <p:scale>
          <a:sx n="66" d="100"/>
          <a:sy n="66" d="100"/>
        </p:scale>
        <p:origin x="-6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EEC18-C1EE-495A-B9CA-31D0AFDAD38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883A7-85C6-446A-84F8-FD67EAF12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54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83A7-85C6-446A-84F8-FD67EAF123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182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83A7-85C6-446A-84F8-FD67EAF123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13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883A7-85C6-446A-84F8-FD67EAF1232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1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07/04/2024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30317" y="4424855"/>
            <a:ext cx="5687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Multi-modal LLM</a:t>
            </a:r>
            <a:r>
              <a:rPr kumimoji="1" lang="ko-KR" altLang="en-US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을 이용한 </a:t>
            </a:r>
            <a:r>
              <a:rPr kumimoji="1" lang="en-US" altLang="ko-KR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VQA</a:t>
            </a:r>
            <a:endParaRPr kumimoji="1" lang="ko-Kore-US" altLang="en-US" sz="32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BAB3-C7A8-CA92-FB7C-72B81CAE8892}"/>
              </a:ext>
            </a:extLst>
          </p:cNvPr>
          <p:cNvSpPr txBox="1"/>
          <p:nvPr/>
        </p:nvSpPr>
        <p:spPr>
          <a:xfrm>
            <a:off x="830317" y="5104223"/>
            <a:ext cx="2555828" cy="793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6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Multimodal</a:t>
            </a:r>
            <a:endParaRPr kumimoji="1" lang="en-US" altLang="ko-KR" spc="-6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spc="-6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멀바</a:t>
            </a:r>
            <a:r>
              <a:rPr kumimoji="1" lang="en-US" altLang="ko-KR" sz="1400" spc="-6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!?</a:t>
            </a:r>
            <a:r>
              <a:rPr kumimoji="1" lang="ko-KR" altLang="en-US" sz="1400" spc="-6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김지원 김태경 박은주 이한결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B1D864-4D03-E14D-2AF9-2981C75A01CD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1EDDCA-82C3-32FB-EC1C-21B656230576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5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3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Knowledge-Based VQA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309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Implicit Knowledge Bases(KBs)</a:t>
            </a:r>
            <a:endParaRPr kumimoji="1" lang="en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4FCA4-736A-0C9E-BBB2-C12692BA0854}"/>
              </a:ext>
            </a:extLst>
          </p:cNvPr>
          <p:cNvSpPr txBox="1"/>
          <p:nvPr/>
        </p:nvSpPr>
        <p:spPr>
          <a:xfrm>
            <a:off x="2135781" y="2080962"/>
            <a:ext cx="792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이미지에서</a:t>
            </a:r>
            <a:r>
              <a:rPr kumimoji="1" lang="en-US" altLang="ko-KR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pc="-6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caption(C)</a:t>
            </a:r>
            <a:r>
              <a:rPr kumimoji="1" lang="ko-KR" altLang="en-US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생성한 후</a:t>
            </a:r>
            <a:r>
              <a:rPr kumimoji="1" lang="en-US" altLang="ko-KR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1" lang="en-US" altLang="ko-KR" spc="-6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question(Q)</a:t>
            </a:r>
            <a:r>
              <a:rPr kumimoji="1" lang="ko-KR" altLang="en-US" spc="-6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과 함께 </a:t>
            </a:r>
            <a:r>
              <a:rPr kumimoji="1" lang="en-US" altLang="ko-KR" spc="-6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LLM</a:t>
            </a:r>
            <a:r>
              <a:rPr kumimoji="1" lang="ko-KR" altLang="en-US" spc="-6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직접 입력</a:t>
            </a:r>
            <a:r>
              <a:rPr kumimoji="1" lang="ko-KR" altLang="en-US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하여 정답 예측</a:t>
            </a:r>
            <a:endParaRPr kumimoji="1" lang="ko-KR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F5D8E0-6C7F-21CF-38AE-D792366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48" y="2952540"/>
            <a:ext cx="5348310" cy="2465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671061-E594-AF8F-72EE-2D1557FC0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42" y="2991786"/>
            <a:ext cx="2397982" cy="24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3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3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Knowledge-Based VQA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Related Work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AF709E2-8554-38A6-0A77-1DC80B7DF039}"/>
              </a:ext>
            </a:extLst>
          </p:cNvPr>
          <p:cNvGrpSpPr/>
          <p:nvPr/>
        </p:nvGrpSpPr>
        <p:grpSpPr>
          <a:xfrm>
            <a:off x="41460" y="2643929"/>
            <a:ext cx="12150540" cy="3206856"/>
            <a:chOff x="41460" y="2155791"/>
            <a:chExt cx="12150540" cy="32068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D95E10-F7FA-1796-CBCE-27A372C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2881" y="2155791"/>
              <a:ext cx="5668241" cy="266476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CD6F7A2-7A2B-EFAC-E80B-55CF5787A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60" y="2536620"/>
              <a:ext cx="6184076" cy="2219925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502FCF3-C3C7-4542-C4EC-332286B902C3}"/>
                </a:ext>
              </a:extLst>
            </p:cNvPr>
            <p:cNvCxnSpPr/>
            <p:nvPr/>
          </p:nvCxnSpPr>
          <p:spPr>
            <a:xfrm>
              <a:off x="6225536" y="2155791"/>
              <a:ext cx="0" cy="3206856"/>
            </a:xfrm>
            <a:prstGeom prst="line">
              <a:avLst/>
            </a:prstGeom>
            <a:ln w="19050" cap="flat" cmpd="sng" algn="ctr">
              <a:solidFill>
                <a:srgbClr val="20386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64F303-0263-252A-B9DE-277871ED17FA}"/>
                </a:ext>
              </a:extLst>
            </p:cNvPr>
            <p:cNvSpPr txBox="1"/>
            <p:nvPr/>
          </p:nvSpPr>
          <p:spPr>
            <a:xfrm>
              <a:off x="2664139" y="4952708"/>
              <a:ext cx="938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pc="-60" dirty="0"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Prophet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99CE64-AEFD-9CE0-3F1D-A74BDEC69813}"/>
                </a:ext>
              </a:extLst>
            </p:cNvPr>
            <p:cNvSpPr txBox="1"/>
            <p:nvPr/>
          </p:nvSpPr>
          <p:spPr>
            <a:xfrm>
              <a:off x="6252874" y="4993315"/>
              <a:ext cx="5939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pc="-60" dirty="0"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Knowledge Generation for Zero-shot Knowledge-based VQA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59B9CD5-4125-2BC0-5CA7-1CD7A1A2302E}"/>
              </a:ext>
            </a:extLst>
          </p:cNvPr>
          <p:cNvSpPr txBox="1"/>
          <p:nvPr/>
        </p:nvSpPr>
        <p:spPr>
          <a:xfrm>
            <a:off x="3007187" y="2071270"/>
            <a:ext cx="643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LLM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성능을 높이기 위해 </a:t>
            </a:r>
            <a:r>
              <a:rPr kumimoji="1" lang="ko-KR" altLang="en-US" sz="1800" spc="-60" dirty="0">
                <a:solidFill>
                  <a:srgbClr val="264A8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더 </a:t>
            </a:r>
            <a:r>
              <a:rPr kumimoji="1" lang="ko-KR" altLang="en-US" spc="-60" dirty="0">
                <a:solidFill>
                  <a:srgbClr val="264A8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많은 정보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입력하는 연구들이 활발히 진행</a:t>
            </a:r>
          </a:p>
        </p:txBody>
      </p:sp>
    </p:spTree>
    <p:extLst>
      <p:ext uri="{BB962C8B-B14F-4D97-AF65-F5344CB8AC3E}">
        <p14:creationId xmlns:p14="http://schemas.microsoft.com/office/powerpoint/2010/main" val="336324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3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Knowledge-Based VQA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Related Work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AF709E2-8554-38A6-0A77-1DC80B7DF039}"/>
              </a:ext>
            </a:extLst>
          </p:cNvPr>
          <p:cNvGrpSpPr/>
          <p:nvPr/>
        </p:nvGrpSpPr>
        <p:grpSpPr>
          <a:xfrm>
            <a:off x="41460" y="2643929"/>
            <a:ext cx="12150540" cy="3206856"/>
            <a:chOff x="41460" y="2155791"/>
            <a:chExt cx="12150540" cy="32068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5D95E10-F7FA-1796-CBCE-27A372C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2881" y="2155791"/>
              <a:ext cx="5668241" cy="266476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CD6F7A2-7A2B-EFAC-E80B-55CF5787A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60" y="2536620"/>
              <a:ext cx="6184076" cy="2219925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502FCF3-C3C7-4542-C4EC-332286B902C3}"/>
                </a:ext>
              </a:extLst>
            </p:cNvPr>
            <p:cNvCxnSpPr/>
            <p:nvPr/>
          </p:nvCxnSpPr>
          <p:spPr>
            <a:xfrm>
              <a:off x="6225536" y="2155791"/>
              <a:ext cx="0" cy="3206856"/>
            </a:xfrm>
            <a:prstGeom prst="line">
              <a:avLst/>
            </a:prstGeom>
            <a:ln w="19050" cap="flat" cmpd="sng" algn="ctr">
              <a:solidFill>
                <a:srgbClr val="20386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64F303-0263-252A-B9DE-277871ED17FA}"/>
                </a:ext>
              </a:extLst>
            </p:cNvPr>
            <p:cNvSpPr txBox="1"/>
            <p:nvPr/>
          </p:nvSpPr>
          <p:spPr>
            <a:xfrm>
              <a:off x="2664139" y="4952708"/>
              <a:ext cx="938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pc="-60" dirty="0"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Prophet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99CE64-AEFD-9CE0-3F1D-A74BDEC69813}"/>
                </a:ext>
              </a:extLst>
            </p:cNvPr>
            <p:cNvSpPr txBox="1"/>
            <p:nvPr/>
          </p:nvSpPr>
          <p:spPr>
            <a:xfrm>
              <a:off x="6252874" y="4993315"/>
              <a:ext cx="5939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pc="-60" dirty="0"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Knowledge Generation for Zero-shot Knowledge-based VQA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59B9CD5-4125-2BC0-5CA7-1CD7A1A2302E}"/>
              </a:ext>
            </a:extLst>
          </p:cNvPr>
          <p:cNvSpPr txBox="1"/>
          <p:nvPr/>
        </p:nvSpPr>
        <p:spPr>
          <a:xfrm>
            <a:off x="3007187" y="2071270"/>
            <a:ext cx="643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LLM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성능을 높이기 위해 </a:t>
            </a:r>
            <a:r>
              <a:rPr kumimoji="1" lang="ko-KR" altLang="en-US" sz="1800" spc="-60" dirty="0">
                <a:solidFill>
                  <a:srgbClr val="264A8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더 </a:t>
            </a:r>
            <a:r>
              <a:rPr kumimoji="1" lang="ko-KR" altLang="en-US" spc="-60" dirty="0">
                <a:solidFill>
                  <a:srgbClr val="264A8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많은 정보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입력하는 연구들이 활발히 진행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3866FF-5BED-2253-A53D-CA99DB4D17F6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더 풍부한 </a:t>
            </a:r>
            <a:r>
              <a:rPr kumimoji="1" lang="ko-KR" altLang="en-US" sz="3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입력값을</a:t>
            </a:r>
            <a:r>
              <a:rPr kumimoji="1" lang="ko-KR" altLang="en-US" sz="3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넣어</a:t>
            </a:r>
            <a:endParaRPr kumimoji="1" lang="en-US" altLang="ko-KR" sz="3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kumimoji="1" lang="en-US" altLang="ko-KR" sz="3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Implicit KBs</a:t>
            </a:r>
            <a:r>
              <a:rPr kumimoji="1" lang="ko-KR" altLang="en-US" sz="3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잠재력을 완전히 활용하자</a:t>
            </a:r>
            <a:endParaRPr kumimoji="1" lang="en-US" altLang="ko-KR" sz="3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F831D-4C93-9DE3-7F05-EF8D2147C5CD}"/>
              </a:ext>
            </a:extLst>
          </p:cNvPr>
          <p:cNvSpPr txBox="1"/>
          <p:nvPr/>
        </p:nvSpPr>
        <p:spPr>
          <a:xfrm>
            <a:off x="1080867" y="4499127"/>
            <a:ext cx="3508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800" b="1" spc="-6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Framework</a:t>
            </a:r>
            <a:endParaRPr kumimoji="1" lang="x-none" altLang="en-US" sz="48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184731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B4350-E2FD-D36E-5A2B-DC171F0F329A}"/>
              </a:ext>
            </a:extLst>
          </p:cNvPr>
          <p:cNvSpPr txBox="1"/>
          <p:nvPr/>
        </p:nvSpPr>
        <p:spPr>
          <a:xfrm>
            <a:off x="8156325" y="316961"/>
            <a:ext cx="5168723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43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59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Famework</a:t>
            </a:r>
            <a:endParaRPr kumimoji="1" lang="en-US" altLang="ko-KR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354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Knowledge-based VQA Framework</a:t>
            </a:r>
            <a:endParaRPr kumimoji="1" lang="en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5DE4D-4D21-2799-C700-28227EC3459D}"/>
              </a:ext>
            </a:extLst>
          </p:cNvPr>
          <p:cNvSpPr txBox="1"/>
          <p:nvPr/>
        </p:nvSpPr>
        <p:spPr>
          <a:xfrm>
            <a:off x="880557" y="1690624"/>
            <a:ext cx="1020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pc="-60" dirty="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더 풍부한 정보와 이미지를 넣어서 </a:t>
            </a:r>
            <a:r>
              <a:rPr kumimoji="1" lang="en-US" altLang="ko-KR" spc="-60" dirty="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MLLM</a:t>
            </a:r>
            <a:r>
              <a:rPr kumimoji="1" lang="ko-KR" altLang="en-US" spc="-60" dirty="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잠재력을 </a:t>
            </a:r>
            <a:r>
              <a:rPr kumimoji="1" lang="en-US" altLang="ko-KR" spc="-60" dirty="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100</a:t>
            </a:r>
            <a:r>
              <a:rPr kumimoji="1" lang="en-US" altLang="ko-KR" spc="-6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% </a:t>
            </a:r>
            <a:r>
              <a:rPr kumimoji="1" lang="ko-KR" altLang="en-US" spc="-6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활용</a:t>
            </a:r>
            <a:r>
              <a:rPr kumimoji="1" lang="ko-KR" altLang="en-US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하는 </a:t>
            </a:r>
            <a:r>
              <a:rPr kumimoji="1" lang="en-US" altLang="ko-KR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knowledge-based </a:t>
            </a:r>
            <a:r>
              <a:rPr kumimoji="1" lang="en-US" altLang="ko-KR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VQA framework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제안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824BC2-67CA-8DC6-4FA3-E9BDD30B4339}"/>
              </a:ext>
            </a:extLst>
          </p:cNvPr>
          <p:cNvGrpSpPr/>
          <p:nvPr/>
        </p:nvGrpSpPr>
        <p:grpSpPr>
          <a:xfrm>
            <a:off x="528610" y="2217961"/>
            <a:ext cx="11147330" cy="3813457"/>
            <a:chOff x="207798" y="2250162"/>
            <a:chExt cx="12203205" cy="421128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AADC97-50DA-8D37-A986-671BFA190C4D}"/>
                </a:ext>
              </a:extLst>
            </p:cNvPr>
            <p:cNvSpPr/>
            <p:nvPr/>
          </p:nvSpPr>
          <p:spPr>
            <a:xfrm>
              <a:off x="207798" y="2982881"/>
              <a:ext cx="905436" cy="12281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Vanilla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VQA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Model</a:t>
              </a: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BeiT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  <a:endPara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EB2529E-1B8A-0DE5-B9FE-2BA816ADE329}"/>
                </a:ext>
              </a:extLst>
            </p:cNvPr>
            <p:cNvSpPr/>
            <p:nvPr/>
          </p:nvSpPr>
          <p:spPr>
            <a:xfrm>
              <a:off x="1727208" y="3110558"/>
              <a:ext cx="1051452" cy="9307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Latent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Space</a:t>
              </a:r>
              <a:endParaRPr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5447510-3909-26D7-8E32-1F62FBFA8ECF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34" y="3222617"/>
              <a:ext cx="680313" cy="131026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DD98E2B-3F5B-FF6D-9B5D-258FDE00A67A}"/>
                </a:ext>
              </a:extLst>
            </p:cNvPr>
            <p:cNvCxnSpPr>
              <a:cxnSpLocks/>
            </p:cNvCxnSpPr>
            <p:nvPr/>
          </p:nvCxnSpPr>
          <p:spPr>
            <a:xfrm>
              <a:off x="1096309" y="3539259"/>
              <a:ext cx="697238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BBB660A-E9BF-E557-F578-BD8B07013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3234" y="3760500"/>
              <a:ext cx="680313" cy="68273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52214A3-E579-8338-E4C5-EEF727711BDA}"/>
                </a:ext>
              </a:extLst>
            </p:cNvPr>
            <p:cNvCxnSpPr>
              <a:cxnSpLocks/>
            </p:cNvCxnSpPr>
            <p:nvPr/>
          </p:nvCxnSpPr>
          <p:spPr>
            <a:xfrm>
              <a:off x="2778660" y="3587644"/>
              <a:ext cx="224118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58E260-F60B-E970-16B0-828685FDA68A}"/>
                </a:ext>
              </a:extLst>
            </p:cNvPr>
            <p:cNvSpPr txBox="1"/>
            <p:nvPr/>
          </p:nvSpPr>
          <p:spPr>
            <a:xfrm>
              <a:off x="4672995" y="3208395"/>
              <a:ext cx="9791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Candidates</a:t>
              </a:r>
            </a:p>
            <a:p>
              <a:r>
                <a:rPr lang="en-US" altLang="ko-KR" sz="9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bow (0.25)</a:t>
              </a:r>
            </a:p>
            <a:p>
              <a:r>
                <a:rPr lang="en-US" altLang="ko-KR" sz="9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bow tie (0.04)</a:t>
              </a:r>
            </a:p>
            <a:p>
              <a:r>
                <a:rPr lang="en-US" altLang="ko-KR" sz="9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tag (0.01)</a:t>
              </a:r>
              <a:endPara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2D9980-CF90-3947-371D-A625E4BC43BB}"/>
                </a:ext>
              </a:extLst>
            </p:cNvPr>
            <p:cNvSpPr txBox="1"/>
            <p:nvPr/>
          </p:nvSpPr>
          <p:spPr>
            <a:xfrm>
              <a:off x="4385122" y="3300105"/>
              <a:ext cx="323732" cy="441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+</a:t>
              </a:r>
              <a:endPara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CFEAF8C-792C-59BC-C7FB-C89D211B50ED}"/>
                </a:ext>
              </a:extLst>
            </p:cNvPr>
            <p:cNvGrpSpPr/>
            <p:nvPr/>
          </p:nvGrpSpPr>
          <p:grpSpPr>
            <a:xfrm>
              <a:off x="3036997" y="2589459"/>
              <a:ext cx="1407922" cy="1805297"/>
              <a:chOff x="3145606" y="2879981"/>
              <a:chExt cx="1407922" cy="1805297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308B4B8-F21B-3925-66CD-79FE64BF4761}"/>
                  </a:ext>
                </a:extLst>
              </p:cNvPr>
              <p:cNvGrpSpPr/>
              <p:nvPr/>
            </p:nvGrpSpPr>
            <p:grpSpPr>
              <a:xfrm>
                <a:off x="3145606" y="2879981"/>
                <a:ext cx="1363643" cy="1805297"/>
                <a:chOff x="3056963" y="2814917"/>
                <a:chExt cx="1191367" cy="1425388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1AC2BDDC-4E5E-0DB9-8786-190CD4AAB485}"/>
                    </a:ext>
                  </a:extLst>
                </p:cNvPr>
                <p:cNvSpPr/>
                <p:nvPr/>
              </p:nvSpPr>
              <p:spPr>
                <a:xfrm>
                  <a:off x="3056965" y="2814917"/>
                  <a:ext cx="1191365" cy="14253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8364D7B2-0ADF-6334-DE11-CC32D9BE7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56963" y="2814917"/>
                  <a:ext cx="1191365" cy="570581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8A8C673-CBEE-6E3A-71FB-C1277658DBA1}"/>
                  </a:ext>
                </a:extLst>
              </p:cNvPr>
              <p:cNvSpPr txBox="1"/>
              <p:nvPr/>
            </p:nvSpPr>
            <p:spPr>
              <a:xfrm>
                <a:off x="3147829" y="3622061"/>
                <a:ext cx="140569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9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Question: What long strap can be tied to the object around the animal’s neck?</a:t>
                </a:r>
              </a:p>
              <a:p>
                <a:endParaRPr lang="en-US" altLang="ko-KR" sz="9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r>
                  <a:rPr lang="en-US" altLang="ko-KR" sz="9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Answer: bow tie</a:t>
                </a:r>
                <a:endParaRPr lang="ko-KR" altLang="en-US" sz="9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8027608-1508-DD6E-88D7-C918371E8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056" y="5495585"/>
              <a:ext cx="1363641" cy="722658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1A43D3-5516-7935-7730-323A7D022853}"/>
                </a:ext>
              </a:extLst>
            </p:cNvPr>
            <p:cNvSpPr/>
            <p:nvPr/>
          </p:nvSpPr>
          <p:spPr>
            <a:xfrm>
              <a:off x="3104615" y="5340043"/>
              <a:ext cx="1054400" cy="11214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Image Tagging Model</a:t>
              </a: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(RAM)</a:t>
              </a:r>
              <a:endParaRPr lang="en-US" altLang="ko-KR" sz="16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D8AF4E2-9026-29F3-A5CA-E441E836878D}"/>
                </a:ext>
              </a:extLst>
            </p:cNvPr>
            <p:cNvCxnSpPr>
              <a:cxnSpLocks/>
            </p:cNvCxnSpPr>
            <p:nvPr/>
          </p:nvCxnSpPr>
          <p:spPr>
            <a:xfrm>
              <a:off x="2799781" y="5856914"/>
              <a:ext cx="224118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2FDBF5D-E72D-6E73-759E-F295AA2E3C1B}"/>
                </a:ext>
              </a:extLst>
            </p:cNvPr>
            <p:cNvCxnSpPr>
              <a:cxnSpLocks/>
            </p:cNvCxnSpPr>
            <p:nvPr/>
          </p:nvCxnSpPr>
          <p:spPr>
            <a:xfrm>
              <a:off x="4241915" y="5832748"/>
              <a:ext cx="224118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FF7A0C-07C6-5C83-FEEE-0615D8022994}"/>
                </a:ext>
              </a:extLst>
            </p:cNvPr>
            <p:cNvSpPr txBox="1"/>
            <p:nvPr/>
          </p:nvSpPr>
          <p:spPr>
            <a:xfrm>
              <a:off x="4548933" y="5558124"/>
              <a:ext cx="3068662" cy="5608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9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Imaging tagging: </a:t>
              </a:r>
            </a:p>
            <a:p>
              <a:r>
                <a:rPr lang="en-US" altLang="ko-KR" sz="9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dog(0.71): [132.135, 282.858, 191.394, 373.084], </a:t>
              </a:r>
            </a:p>
            <a:p>
              <a:r>
                <a:rPr lang="en-US" altLang="ko-KR" sz="9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doll (0.67): [3.426, 325.076, 159.136, 370.824]</a:t>
              </a:r>
              <a:endPara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5FA72B2F-468A-BCA0-36C4-8D169B05490E}"/>
                </a:ext>
              </a:extLst>
            </p:cNvPr>
            <p:cNvCxnSpPr>
              <a:cxnSpLocks/>
            </p:cNvCxnSpPr>
            <p:nvPr/>
          </p:nvCxnSpPr>
          <p:spPr>
            <a:xfrm>
              <a:off x="5610035" y="3539259"/>
              <a:ext cx="293533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A5A17B0-2A68-10BE-A9E6-DE180A629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1858" y="4736942"/>
              <a:ext cx="1102447" cy="753242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8B0BE1-319C-AE19-5483-EEEE72E90A06}"/>
                </a:ext>
              </a:extLst>
            </p:cNvPr>
            <p:cNvSpPr txBox="1"/>
            <p:nvPr/>
          </p:nvSpPr>
          <p:spPr>
            <a:xfrm>
              <a:off x="6093596" y="2624696"/>
              <a:ext cx="1523999" cy="2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rgbClr val="163E6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[Answer heuristics]</a:t>
              </a:r>
              <a:endParaRPr lang="ko-KR" altLang="en-US" sz="1100" dirty="0">
                <a:solidFill>
                  <a:srgbClr val="163E6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B0E5FA-14A2-EF34-262F-4908CDF54C9B}"/>
                </a:ext>
              </a:extLst>
            </p:cNvPr>
            <p:cNvSpPr txBox="1"/>
            <p:nvPr/>
          </p:nvSpPr>
          <p:spPr>
            <a:xfrm>
              <a:off x="3807464" y="4973113"/>
              <a:ext cx="1712265" cy="2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rgbClr val="163E6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[Tagging Information]</a:t>
              </a:r>
              <a:endParaRPr lang="ko-KR" altLang="en-US" sz="1100" dirty="0">
                <a:solidFill>
                  <a:srgbClr val="163E6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72EC22A-A07E-AB26-F1A0-BC9D612CFD37}"/>
                </a:ext>
              </a:extLst>
            </p:cNvPr>
            <p:cNvSpPr/>
            <p:nvPr/>
          </p:nvSpPr>
          <p:spPr>
            <a:xfrm>
              <a:off x="5967661" y="2997065"/>
              <a:ext cx="1876996" cy="10843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Context</a:t>
              </a:r>
              <a:r>
                <a:rPr lang="en-US" altLang="ko-KR" sz="9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a black dog sitting next to a stuffed animal.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Candidates</a:t>
              </a:r>
              <a:r>
                <a:rPr lang="en-US" altLang="ko-KR" sz="9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bow (0.25), bow tie (0.04),tag (0.01)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Answer</a:t>
              </a:r>
              <a:r>
                <a:rPr lang="en-US" altLang="ko-KR" sz="9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bow tie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F814DA1-313E-1234-7356-A1106B629D0F}"/>
                </a:ext>
              </a:extLst>
            </p:cNvPr>
            <p:cNvCxnSpPr>
              <a:cxnSpLocks/>
            </p:cNvCxnSpPr>
            <p:nvPr/>
          </p:nvCxnSpPr>
          <p:spPr>
            <a:xfrm>
              <a:off x="7888938" y="3587644"/>
              <a:ext cx="1101370" cy="705138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D8104B-35C6-E737-6E5E-D9A646D9DB93}"/>
                </a:ext>
              </a:extLst>
            </p:cNvPr>
            <p:cNvSpPr txBox="1"/>
            <p:nvPr/>
          </p:nvSpPr>
          <p:spPr>
            <a:xfrm>
              <a:off x="8875490" y="4240973"/>
              <a:ext cx="323732" cy="441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+</a:t>
              </a:r>
              <a:endPara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A1499C-DB3C-4221-17A2-EDB0CE0F1E03}"/>
                </a:ext>
              </a:extLst>
            </p:cNvPr>
            <p:cNvSpPr/>
            <p:nvPr/>
          </p:nvSpPr>
          <p:spPr>
            <a:xfrm>
              <a:off x="10827928" y="3976311"/>
              <a:ext cx="1054400" cy="10198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Instruct BLIP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(+Visual Gated Fusion)</a:t>
              </a:r>
              <a:endParaRPr lang="en-US" altLang="ko-KR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7DB817D-A757-65D4-4103-FC0B6F327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46413" y="2565472"/>
              <a:ext cx="1363641" cy="722658"/>
            </a:xfrm>
            <a:prstGeom prst="rect">
              <a:avLst/>
            </a:prstGeom>
          </p:spPr>
        </p:pic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639940B-660E-152F-60A8-E2B39D90BC16}"/>
                </a:ext>
              </a:extLst>
            </p:cNvPr>
            <p:cNvCxnSpPr>
              <a:cxnSpLocks/>
            </p:cNvCxnSpPr>
            <p:nvPr/>
          </p:nvCxnSpPr>
          <p:spPr>
            <a:xfrm>
              <a:off x="11341681" y="3374764"/>
              <a:ext cx="1" cy="547276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1B9058-DB17-4578-C911-6F5E5D4C3843}"/>
                </a:ext>
              </a:extLst>
            </p:cNvPr>
            <p:cNvSpPr txBox="1"/>
            <p:nvPr/>
          </p:nvSpPr>
          <p:spPr>
            <a:xfrm>
              <a:off x="10607495" y="2250162"/>
              <a:ext cx="1803508" cy="288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rgbClr val="163E6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[Visual embeddings]</a:t>
              </a:r>
              <a:endParaRPr lang="ko-KR" altLang="en-US" sz="1100" dirty="0">
                <a:solidFill>
                  <a:srgbClr val="163E6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D1D4610-B0F4-9212-37D6-83E1D29FD8AC}"/>
                </a:ext>
              </a:extLst>
            </p:cNvPr>
            <p:cNvSpPr/>
            <p:nvPr/>
          </p:nvSpPr>
          <p:spPr>
            <a:xfrm>
              <a:off x="9199222" y="3976311"/>
              <a:ext cx="1054400" cy="9834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163E6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Prompt</a:t>
              </a:r>
            </a:p>
            <a:p>
              <a:pPr algn="ctr"/>
              <a:r>
                <a:rPr lang="en-US" altLang="ko-KR" sz="1200" dirty="0">
                  <a:solidFill>
                    <a:srgbClr val="163E64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encoder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(Answer heuristics +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Tagging)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E667E9D-8643-9C53-E21A-D3A8C50B8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92879" y="4463761"/>
              <a:ext cx="520625" cy="427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C1CAAC-147C-3030-905B-7C09F8F5D8D2}"/>
                </a:ext>
              </a:extLst>
            </p:cNvPr>
            <p:cNvSpPr txBox="1"/>
            <p:nvPr/>
          </p:nvSpPr>
          <p:spPr>
            <a:xfrm>
              <a:off x="10361578" y="5563448"/>
              <a:ext cx="2022480" cy="662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Question</a:t>
              </a:r>
              <a:r>
                <a:rPr lang="en-US" altLang="ko-KR" sz="11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What long strap can be tied to the object around the animal’s neck?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AA24EF9-5A3E-4ADD-7ED6-3BFE49E13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41681" y="5060491"/>
              <a:ext cx="0" cy="429693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192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16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Prompt</a:t>
            </a:r>
            <a:endParaRPr kumimoji="1" lang="en-US" altLang="ko-KR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90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Answer heuristics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45DE4D-4D21-2799-C700-28227EC3459D}"/>
              </a:ext>
            </a:extLst>
          </p:cNvPr>
          <p:cNvSpPr txBox="1"/>
          <p:nvPr/>
        </p:nvSpPr>
        <p:spPr>
          <a:xfrm>
            <a:off x="880557" y="1700925"/>
            <a:ext cx="2875146" cy="709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Answer-aware examples 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Answer candidates </a:t>
            </a:r>
            <a:endParaRPr kumimoji="1" lang="ko-KR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D10809-EF0F-7172-A26A-99C0DC31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790" y="1637073"/>
            <a:ext cx="6986815" cy="38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35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16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Prompt</a:t>
            </a:r>
            <a:endParaRPr kumimoji="1" lang="en-US" altLang="ko-KR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90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Answer heuristics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30828D-0FF4-6EE8-1692-7516D3B0047F}"/>
              </a:ext>
            </a:extLst>
          </p:cNvPr>
          <p:cNvGrpSpPr/>
          <p:nvPr/>
        </p:nvGrpSpPr>
        <p:grpSpPr>
          <a:xfrm>
            <a:off x="4396081" y="2107484"/>
            <a:ext cx="4316783" cy="3378318"/>
            <a:chOff x="714703" y="1861332"/>
            <a:chExt cx="4566227" cy="36472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86FDFD6-21E7-991B-8CDC-BD3FE236B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703" y="1861332"/>
              <a:ext cx="4566227" cy="364727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A5D4BD-D529-AF7E-4F2A-F539F2B145D6}"/>
                </a:ext>
              </a:extLst>
            </p:cNvPr>
            <p:cNvSpPr/>
            <p:nvPr/>
          </p:nvSpPr>
          <p:spPr>
            <a:xfrm>
              <a:off x="792301" y="4832173"/>
              <a:ext cx="2980065" cy="1853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4DE817-9B80-C614-1546-591EFEC6E24D}"/>
                </a:ext>
              </a:extLst>
            </p:cNvPr>
            <p:cNvSpPr/>
            <p:nvPr/>
          </p:nvSpPr>
          <p:spPr>
            <a:xfrm>
              <a:off x="773928" y="2570089"/>
              <a:ext cx="2998438" cy="1828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3ADB07-9185-F455-968D-18626B0D27AB}"/>
              </a:ext>
            </a:extLst>
          </p:cNvPr>
          <p:cNvSpPr txBox="1"/>
          <p:nvPr/>
        </p:nvSpPr>
        <p:spPr>
          <a:xfrm>
            <a:off x="7286710" y="5651962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Answer </a:t>
            </a:r>
            <a:r>
              <a:rPr kumimoji="1" lang="en-US" altLang="en-US" spc="-60" dirty="0" err="1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Candiate</a:t>
            </a:r>
            <a:endParaRPr kumimoji="1" lang="en-US" altLang="en-US" spc="-60" dirty="0">
              <a:solidFill>
                <a:srgbClr val="FF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603EEBC-D17B-D43C-2B43-C84878B69F33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919582" y="5030938"/>
            <a:ext cx="1269779" cy="6210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287317-74CE-3F97-9EB2-D16D7A904A5D}"/>
              </a:ext>
            </a:extLst>
          </p:cNvPr>
          <p:cNvSpPr txBox="1"/>
          <p:nvPr/>
        </p:nvSpPr>
        <p:spPr>
          <a:xfrm>
            <a:off x="897583" y="3045102"/>
            <a:ext cx="254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Answer-aware Examples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F0BE691-6FFA-E129-7496-D486254F896C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438984" y="3229768"/>
            <a:ext cx="1013087" cy="381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78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16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Prompt</a:t>
            </a:r>
            <a:endParaRPr kumimoji="1" lang="en-US" altLang="ko-KR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90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Answer heuristics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AF7151A-EC28-BB17-7AA6-9CC94131FB7A}"/>
              </a:ext>
            </a:extLst>
          </p:cNvPr>
          <p:cNvGrpSpPr/>
          <p:nvPr/>
        </p:nvGrpSpPr>
        <p:grpSpPr>
          <a:xfrm>
            <a:off x="460076" y="2456339"/>
            <a:ext cx="11449544" cy="3197772"/>
            <a:chOff x="460076" y="2222088"/>
            <a:chExt cx="11449544" cy="319777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2F6083-270F-2A8E-5902-36E3FC46D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76" y="2222088"/>
              <a:ext cx="5516372" cy="319777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3FF88C5-26F6-4C6F-E5E9-BB120AFE7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922" y="2274960"/>
              <a:ext cx="5779698" cy="283265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8837C54-ED09-CD9F-E8E9-4413B9A2735E}"/>
              </a:ext>
            </a:extLst>
          </p:cNvPr>
          <p:cNvSpPr txBox="1"/>
          <p:nvPr/>
        </p:nvSpPr>
        <p:spPr>
          <a:xfrm>
            <a:off x="4078300" y="1887594"/>
            <a:ext cx="403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pc="-60" dirty="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Answer</a:t>
            </a:r>
            <a:r>
              <a:rPr kumimoji="1" lang="ko-KR" altLang="en-US" spc="-60" dirty="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1" lang="en-US" altLang="ko-KR" spc="-60" dirty="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heuristics</a:t>
            </a:r>
            <a:r>
              <a:rPr kumimoji="1" lang="ko-KR" altLang="en-US" spc="-60" dirty="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추가할 경우 성능 증가</a:t>
            </a:r>
            <a:endParaRPr kumimoji="1" lang="ko-KR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102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16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Prompt</a:t>
            </a:r>
            <a:endParaRPr kumimoji="1" lang="en-US" altLang="ko-KR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Bounding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Box</a:t>
            </a:r>
            <a:endParaRPr kumimoji="1" lang="en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157C51-30AC-1F03-FCF8-591A24CB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80" y="2780136"/>
            <a:ext cx="4293327" cy="29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FFFCB9-6DC6-5241-D9A3-44A4F72002FF}"/>
              </a:ext>
            </a:extLst>
          </p:cNvPr>
          <p:cNvSpPr txBox="1"/>
          <p:nvPr/>
        </p:nvSpPr>
        <p:spPr>
          <a:xfrm>
            <a:off x="5272607" y="3465447"/>
            <a:ext cx="672558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0" i="0">
                <a:effectLst/>
                <a:latin typeface="Courier New" panose="02070309020205020404" pitchFamily="49" charset="0"/>
              </a:rPr>
              <a:t>floral arrangement(0.52): [204.804, 34.159, 460.346, 211.457], </a:t>
            </a:r>
          </a:p>
          <a:p>
            <a:r>
              <a:rPr lang="en-US" altLang="ko-KR" sz="1300" b="0" i="0">
                <a:effectLst/>
                <a:latin typeface="Courier New" panose="02070309020205020404" pitchFamily="49" charset="0"/>
              </a:rPr>
              <a:t>glass vase vase(0.45): [239.221, 154.588, 408.737, 351.226], </a:t>
            </a:r>
          </a:p>
          <a:p>
            <a:r>
              <a:rPr lang="en-US" altLang="ko-KR" sz="1300" b="0" i="0">
                <a:effectLst/>
                <a:latin typeface="Courier New" panose="02070309020205020404" pitchFamily="49" charset="0"/>
              </a:rPr>
              <a:t>carnation(0.37): [320.538, 44.872, 447.155, 166.309], </a:t>
            </a:r>
          </a:p>
          <a:p>
            <a:r>
              <a:rPr lang="en-US" altLang="ko-KR" sz="1300" b="0" i="0">
                <a:effectLst/>
                <a:latin typeface="Courier New" panose="02070309020205020404" pitchFamily="49" charset="0"/>
              </a:rPr>
              <a:t>ledge mantle(0.36): [1.379, 305.903, 638.684, 426.213], </a:t>
            </a:r>
          </a:p>
          <a:p>
            <a:r>
              <a:rPr lang="en-US" altLang="ko-KR" sz="1300" b="0" i="0">
                <a:effectLst/>
                <a:latin typeface="Courier New" panose="02070309020205020404" pitchFamily="49" charset="0"/>
              </a:rPr>
              <a:t>carnation flower(0.28): [363.242, 87.001, 394.718, 115.082], </a:t>
            </a:r>
          </a:p>
          <a:p>
            <a:r>
              <a:rPr lang="en-US" altLang="ko-KR" sz="1300" b="0" i="0">
                <a:effectLst/>
                <a:latin typeface="Courier New" panose="02070309020205020404" pitchFamily="49" charset="0"/>
              </a:rPr>
              <a:t>window(0.25): [2.150, 0.981, 637.836, 348.962]</a:t>
            </a:r>
            <a:endParaRPr lang="ko-KR" alt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6EE77-E25A-F11B-D770-E3AB326676CB}"/>
              </a:ext>
            </a:extLst>
          </p:cNvPr>
          <p:cNvSpPr txBox="1"/>
          <p:nvPr/>
        </p:nvSpPr>
        <p:spPr>
          <a:xfrm>
            <a:off x="3254677" y="1946301"/>
            <a:ext cx="5682646" cy="38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00"/>
              </a:lnSpc>
            </a:pPr>
            <a:r>
              <a:rPr kumimoji="1" lang="ko-KR" altLang="en-US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이미지 내에 존재하는 객체를 인식하고 위치와 신뢰도 점수를 표시</a:t>
            </a:r>
            <a:endParaRPr kumimoji="1" lang="ko-KR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8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16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Prompt</a:t>
            </a:r>
            <a:endParaRPr kumimoji="1" lang="en-US" altLang="ko-KR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Image</a:t>
            </a:r>
            <a:r>
              <a:rPr kumimoji="1" lang="ko-KR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tagging</a:t>
            </a:r>
            <a:endParaRPr kumimoji="1" lang="en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6EE77-E25A-F11B-D770-E3AB326676CB}"/>
              </a:ext>
            </a:extLst>
          </p:cNvPr>
          <p:cNvSpPr txBox="1"/>
          <p:nvPr/>
        </p:nvSpPr>
        <p:spPr>
          <a:xfrm>
            <a:off x="2240457" y="1962110"/>
            <a:ext cx="7711085" cy="38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00"/>
              </a:lnSpc>
            </a:pPr>
            <a:r>
              <a:rPr kumimoji="1" lang="en-US" altLang="ko-KR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Pretrained </a:t>
            </a:r>
            <a:r>
              <a:rPr kumimoji="1" lang="en-US" altLang="ko-KR" spc="-6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RAM(Recognize</a:t>
            </a:r>
            <a:r>
              <a:rPr kumimoji="1" lang="ko-KR" altLang="en-US" spc="-6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kumimoji="1" lang="en-US" altLang="ko-KR" spc="-6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Anything Model)</a:t>
            </a:r>
            <a:r>
              <a:rPr kumimoji="1" lang="ko-KR" altLang="en-US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</a:t>
            </a:r>
            <a:r>
              <a:rPr kumimoji="1" lang="en-US" altLang="ko-KR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ko-KR" altLang="en-US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사용하여 </a:t>
            </a:r>
            <a:r>
              <a:rPr kumimoji="1" lang="en-US" altLang="ko-KR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image tagging </a:t>
            </a:r>
            <a:r>
              <a:rPr kumimoji="1" lang="ko-KR" altLang="en-US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 입력</a:t>
            </a:r>
            <a:endParaRPr kumimoji="1" lang="ko-KR" altLang="en-US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3F96B-8F0E-B828-6BF6-A9270651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149" y="2641035"/>
            <a:ext cx="6849702" cy="32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184731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B4350-E2FD-D36E-5A2B-DC171F0F329A}"/>
              </a:ext>
            </a:extLst>
          </p:cNvPr>
          <p:cNvSpPr txBox="1"/>
          <p:nvPr/>
        </p:nvSpPr>
        <p:spPr>
          <a:xfrm>
            <a:off x="8156325" y="316961"/>
            <a:ext cx="390235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9572F-7935-E0F4-DF70-8E38393381AB}"/>
              </a:ext>
            </a:extLst>
          </p:cNvPr>
          <p:cNvSpPr txBox="1"/>
          <p:nvPr/>
        </p:nvSpPr>
        <p:spPr>
          <a:xfrm>
            <a:off x="1080867" y="4499127"/>
            <a:ext cx="5608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Team Introduction</a:t>
            </a:r>
            <a:endParaRPr kumimoji="1" lang="x-none" altLang="en-US" sz="48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43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01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MLLM</a:t>
            </a:r>
            <a:endParaRPr kumimoji="1" lang="en-US" altLang="ko-KR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3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InstructBLIP</a:t>
            </a:r>
            <a:endParaRPr kumimoji="1" lang="en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2D6F53-03F0-A69D-39DF-8C444091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78" y="2557682"/>
            <a:ext cx="7593642" cy="3224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7C50D-9503-8204-FC23-0E0DAB30CB65}"/>
              </a:ext>
            </a:extLst>
          </p:cNvPr>
          <p:cNvSpPr txBox="1"/>
          <p:nvPr/>
        </p:nvSpPr>
        <p:spPr>
          <a:xfrm>
            <a:off x="3607498" y="1913967"/>
            <a:ext cx="4977003" cy="38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00"/>
              </a:lnSpc>
            </a:pPr>
            <a:r>
              <a:rPr kumimoji="1" lang="en-US" altLang="ko-KR" spc="-60" dirty="0" err="1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InstructBLIP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사용하여 이미지와 </a:t>
            </a:r>
            <a:r>
              <a:rPr kumimoji="1" lang="en-US" altLang="ko-KR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prompt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</a:t>
            </a:r>
            <a:r>
              <a:rPr kumimoji="1" lang="en-US" altLang="ko-KR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직접 입력</a:t>
            </a:r>
          </a:p>
        </p:txBody>
      </p:sp>
    </p:spTree>
    <p:extLst>
      <p:ext uri="{BB962C8B-B14F-4D97-AF65-F5344CB8AC3E}">
        <p14:creationId xmlns:p14="http://schemas.microsoft.com/office/powerpoint/2010/main" val="158688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01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MLLM</a:t>
            </a:r>
            <a:endParaRPr kumimoji="1" lang="en-US" altLang="ko-KR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355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Question-aware Prompting Module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A069BE-99C1-6C4D-588C-9323A5E1C0C7}"/>
              </a:ext>
            </a:extLst>
          </p:cNvPr>
          <p:cNvGrpSpPr/>
          <p:nvPr/>
        </p:nvGrpSpPr>
        <p:grpSpPr>
          <a:xfrm>
            <a:off x="1134557" y="1700925"/>
            <a:ext cx="5388876" cy="4644097"/>
            <a:chOff x="1134557" y="1700925"/>
            <a:chExt cx="5388876" cy="464409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C6A0EC6-DED3-027E-971A-4F8CC40D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4557" y="2383165"/>
              <a:ext cx="5388876" cy="3961857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9CE5C02-B53F-4D37-A16F-D3D07656C03F}"/>
                </a:ext>
              </a:extLst>
            </p:cNvPr>
            <p:cNvSpPr/>
            <p:nvPr/>
          </p:nvSpPr>
          <p:spPr>
            <a:xfrm>
              <a:off x="2952391" y="1700925"/>
              <a:ext cx="1016304" cy="607858"/>
            </a:xfrm>
            <a:prstGeom prst="roundRect">
              <a:avLst/>
            </a:prstGeom>
            <a:noFill/>
            <a:ln>
              <a:solidFill>
                <a:srgbClr val="0101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0AC1E3-4550-9377-E6B5-DC6BD2A38FDE}"/>
                </a:ext>
              </a:extLst>
            </p:cNvPr>
            <p:cNvSpPr txBox="1"/>
            <p:nvPr/>
          </p:nvSpPr>
          <p:spPr>
            <a:xfrm>
              <a:off x="2952391" y="1820188"/>
              <a:ext cx="975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pc="-60" dirty="0">
                  <a:latin typeface="Pretendard Light" panose="02000403000000020004" pitchFamily="2" charset="-127"/>
                  <a:ea typeface="Pretendard Light" panose="02000403000000020004" pitchFamily="2" charset="-127"/>
                </a:rPr>
                <a:t>QA Data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9545543-CD60-C03A-08CD-73234FB82095}"/>
              </a:ext>
            </a:extLst>
          </p:cNvPr>
          <p:cNvSpPr txBox="1"/>
          <p:nvPr/>
        </p:nvSpPr>
        <p:spPr>
          <a:xfrm>
            <a:off x="7357642" y="3208593"/>
            <a:ext cx="4394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Question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기반이 아닌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algn="ctr"/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Image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로 부터 추출된 정보인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kumimoji="1" lang="en-US" altLang="ko-KR" spc="-60" dirty="0" err="1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InstructBLIP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algn="ctr"/>
            <a:r>
              <a:rPr kumimoji="1" lang="en-US" altLang="en-US" spc="-60" dirty="0">
                <a:latin typeface="Poppins Medium" panose="020B0502040204020203" pitchFamily="2" charset="0"/>
                <a:ea typeface="Pretendard Light" panose="02000403000000020004" pitchFamily="2" charset="-127"/>
                <a:cs typeface="Poppins Medium" panose="020B0502040204020203" pitchFamily="2" charset="0"/>
              </a:rPr>
              <a:t>Question-aware(QA)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데이터를 이용한 학습</a:t>
            </a:r>
            <a:endParaRPr kumimoji="1" lang="en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492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01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MLLM</a:t>
            </a:r>
            <a:endParaRPr kumimoji="1" lang="en-US" altLang="ko-KR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355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Question-aware Prompting Module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6AE8B9-A62E-5B25-618D-4D4349285B0D}"/>
              </a:ext>
            </a:extLst>
          </p:cNvPr>
          <p:cNvGrpSpPr/>
          <p:nvPr/>
        </p:nvGrpSpPr>
        <p:grpSpPr>
          <a:xfrm>
            <a:off x="451491" y="2014382"/>
            <a:ext cx="11458129" cy="3657909"/>
            <a:chOff x="451491" y="1767040"/>
            <a:chExt cx="6564965" cy="71663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C7C50D-9503-8204-FC23-0E0DAB30CB65}"/>
                </a:ext>
              </a:extLst>
            </p:cNvPr>
            <p:cNvSpPr txBox="1"/>
            <p:nvPr/>
          </p:nvSpPr>
          <p:spPr>
            <a:xfrm>
              <a:off x="670047" y="1999160"/>
              <a:ext cx="6346409" cy="651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Please choose the correct answer in the choices according to the context, the question, the answer candidates, and the provided image tagging information. Each answer candidate is associated with a confidence score within a bracket. The true answer may not be included in the candidates. The image tagging information follows the format: object(confidence): [</a:t>
              </a:r>
              <a:r>
                <a:rPr kumimoji="1" lang="en-US" altLang="ko-KR" sz="1500" spc="-6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x_min</a:t>
              </a:r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kumimoji="1" lang="en-US" altLang="ko-KR" sz="1500" spc="-6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x_max</a:t>
              </a:r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kumimoji="1" lang="en-US" altLang="ko-KR" sz="1500" spc="-6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y_min</a:t>
              </a:r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kumimoji="1" lang="en-US" altLang="ko-KR" sz="1500" spc="-6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y_max</a:t>
              </a:r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].</a:t>
              </a:r>
            </a:p>
            <a:p>
              <a:pPr algn="l"/>
              <a:endParaRPr kumimoji="1" lang="en-US" altLang="ko-KR" sz="1500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l"/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===</a:t>
              </a:r>
            </a:p>
            <a:p>
              <a:pPr algn="l"/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Context: A man is riding a motorcycle down a street.</a:t>
              </a:r>
            </a:p>
            <a:p>
              <a:pPr algn="l"/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===</a:t>
              </a:r>
            </a:p>
            <a:p>
              <a:pPr algn="l"/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Imaging tagging: helmet(0.65): [254.200, 0.474, 318.760, 64.277], motorbike motorcycle(0.55): [212.736, 62.291, 459.849, 397.130], goggles(0.48): [260.643, 19.529, 317.595, 46.426], path road(0.41): [5.523, 75.900, 636.442, 397.898]</a:t>
              </a:r>
            </a:p>
            <a:p>
              <a:pPr algn="l"/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===</a:t>
              </a:r>
            </a:p>
            <a:p>
              <a:pPr algn="l"/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Candidates: dirt bike(0.96), </a:t>
              </a:r>
              <a:r>
                <a:rPr kumimoji="1" lang="en-US" altLang="ko-KR" sz="1500" spc="-6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honda</a:t>
              </a:r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(0.78), </a:t>
              </a:r>
              <a:r>
                <a:rPr kumimoji="1" lang="en-US" altLang="ko-KR" sz="1500" spc="-6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kawasaki</a:t>
              </a:r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(0.49), tour(0.21), </a:t>
              </a:r>
              <a:r>
                <a:rPr kumimoji="1" lang="en-US" altLang="ko-KR" sz="1500" spc="-6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suzuki</a:t>
              </a:r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(0.15), motocross(0.11), race(0.07), motorcycle(0.05), </a:t>
              </a:r>
              <a:r>
                <a:rPr kumimoji="1" lang="en-US" altLang="ko-KR" sz="1500" spc="-6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bmx</a:t>
              </a:r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(0.03), </a:t>
              </a:r>
              <a:r>
                <a:rPr kumimoji="1" lang="en-US" altLang="ko-KR" sz="1500" spc="-6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harley</a:t>
              </a:r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(0.02)</a:t>
              </a:r>
            </a:p>
            <a:p>
              <a:pPr algn="l"/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===</a:t>
              </a:r>
            </a:p>
            <a:p>
              <a:pPr algn="l"/>
              <a:r>
                <a:rPr kumimoji="1" lang="en-US" altLang="ko-KR" sz="1500" spc="-6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Answer: dirt bike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E650E7D-ADBB-A126-A902-D37C82A620A8}"/>
                </a:ext>
              </a:extLst>
            </p:cNvPr>
            <p:cNvSpPr/>
            <p:nvPr/>
          </p:nvSpPr>
          <p:spPr>
            <a:xfrm>
              <a:off x="451491" y="1767040"/>
              <a:ext cx="6560772" cy="7166378"/>
            </a:xfrm>
            <a:prstGeom prst="roundRect">
              <a:avLst/>
            </a:prstGeom>
            <a:noFill/>
            <a:ln>
              <a:solidFill>
                <a:srgbClr val="0101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567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F831D-4C93-9DE3-7F05-EF8D2147C5CD}"/>
              </a:ext>
            </a:extLst>
          </p:cNvPr>
          <p:cNvSpPr txBox="1"/>
          <p:nvPr/>
        </p:nvSpPr>
        <p:spPr>
          <a:xfrm>
            <a:off x="1080867" y="4499127"/>
            <a:ext cx="327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800" b="1" spc="-6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Evaluation</a:t>
            </a:r>
            <a:endParaRPr kumimoji="1" lang="x-none" altLang="en-US" sz="48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184731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B4350-E2FD-D36E-5A2B-DC171F0F329A}"/>
              </a:ext>
            </a:extLst>
          </p:cNvPr>
          <p:cNvSpPr txBox="1"/>
          <p:nvPr/>
        </p:nvSpPr>
        <p:spPr>
          <a:xfrm>
            <a:off x="8156325" y="316961"/>
            <a:ext cx="5356274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42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Evaluation</a:t>
            </a:r>
            <a:endParaRPr kumimoji="1" lang="en-US" altLang="ko-KR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Dataset</a:t>
            </a:r>
            <a:endParaRPr kumimoji="1" lang="en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7C50D-9503-8204-FC23-0E0DAB30CB65}"/>
              </a:ext>
            </a:extLst>
          </p:cNvPr>
          <p:cNvSpPr txBox="1"/>
          <p:nvPr/>
        </p:nvSpPr>
        <p:spPr>
          <a:xfrm>
            <a:off x="880556" y="1925720"/>
            <a:ext cx="5823069" cy="38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00"/>
              </a:lnSpc>
            </a:pPr>
            <a:r>
              <a:rPr kumimoji="1" lang="en-US" altLang="ko-KR" spc="-6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OK-VQA (Outside Knowledge Visual Question Answering)</a:t>
            </a:r>
            <a:endParaRPr kumimoji="1" lang="en-US" altLang="ko-KR" sz="600" spc="-60">
              <a:solidFill>
                <a:srgbClr val="264A8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5AEA97-467F-24A4-37DC-CC15DC04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308" y="1712467"/>
            <a:ext cx="3396812" cy="4199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62F54C-4DEA-9275-DBDE-30CDFA0AEFCE}"/>
              </a:ext>
            </a:extLst>
          </p:cNvPr>
          <p:cNvSpPr txBox="1"/>
          <p:nvPr/>
        </p:nvSpPr>
        <p:spPr>
          <a:xfrm>
            <a:off x="880557" y="2428190"/>
            <a:ext cx="5685211" cy="1100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700"/>
              </a:lnSpc>
            </a:pP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외부지식을 활용하여 질문에 </a:t>
            </a:r>
            <a:r>
              <a:rPr kumimoji="1" lang="ko-KR" altLang="en-US" spc="-6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답해야하는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데이터셋</a:t>
            </a:r>
            <a:endParaRPr kumimoji="1" lang="en-US" altLang="ko-KR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14,055 open-ended questions(Train: 9009, Test: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5046)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Answer category:3091</a:t>
            </a:r>
            <a:endParaRPr kumimoji="1" lang="en-US" altLang="ko-KR" spc="-6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40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DBB51-0560-A75E-38E9-1091A09A7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38D55E-2A46-7984-B21A-C80D363F8CA9}"/>
              </a:ext>
            </a:extLst>
          </p:cNvPr>
          <p:cNvSpPr txBox="1"/>
          <p:nvPr/>
        </p:nvSpPr>
        <p:spPr>
          <a:xfrm>
            <a:off x="880557" y="742224"/>
            <a:ext cx="2713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Team Introduction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094B59-FEFB-6ACB-E9B6-74DE734A8997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04D0F-14C3-7939-212F-9F325843E040}"/>
              </a:ext>
            </a:extLst>
          </p:cNvPr>
          <p:cNvSpPr txBox="1"/>
          <p:nvPr/>
        </p:nvSpPr>
        <p:spPr>
          <a:xfrm>
            <a:off x="880557" y="1267741"/>
            <a:ext cx="305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멀바</a:t>
            </a:r>
            <a:r>
              <a:rPr kumimoji="1" lang="en-US" altLang="ko-KR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: </a:t>
            </a:r>
            <a:r>
              <a:rPr kumimoji="1" lang="ko-KR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멀티모달밖에 모르는 바보들</a:t>
            </a:r>
            <a:endParaRPr kumimoji="1" lang="ko-KR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E19DE0-09A4-25D4-06C4-12F409DE5BA0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2E0563-AA59-FCC8-E852-BE2E601A5D0F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1F1E1056-5B44-07E6-164C-A374AD4982B2}"/>
              </a:ext>
            </a:extLst>
          </p:cNvPr>
          <p:cNvSpPr/>
          <p:nvPr/>
        </p:nvSpPr>
        <p:spPr>
          <a:xfrm>
            <a:off x="3690298" y="2595797"/>
            <a:ext cx="2283873" cy="2272366"/>
          </a:xfrm>
          <a:custGeom>
            <a:avLst/>
            <a:gdLst/>
            <a:ahLst/>
            <a:cxnLst/>
            <a:rect l="l" t="t" r="r" b="b"/>
            <a:pathLst>
              <a:path w="3274478" h="3274478">
                <a:moveTo>
                  <a:pt x="0" y="0"/>
                </a:moveTo>
                <a:lnTo>
                  <a:pt x="3274478" y="0"/>
                </a:lnTo>
                <a:lnTo>
                  <a:pt x="3274478" y="3274478"/>
                </a:lnTo>
                <a:lnTo>
                  <a:pt x="0" y="327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5D881DB3-94B8-E257-354B-BB78DF2A2C31}"/>
              </a:ext>
            </a:extLst>
          </p:cNvPr>
          <p:cNvSpPr/>
          <p:nvPr/>
        </p:nvSpPr>
        <p:spPr>
          <a:xfrm>
            <a:off x="1035034" y="2609735"/>
            <a:ext cx="2283873" cy="2272366"/>
          </a:xfrm>
          <a:custGeom>
            <a:avLst/>
            <a:gdLst/>
            <a:ahLst/>
            <a:cxnLst/>
            <a:rect l="l" t="t" r="r" b="b"/>
            <a:pathLst>
              <a:path w="3274478" h="3274478">
                <a:moveTo>
                  <a:pt x="0" y="0"/>
                </a:moveTo>
                <a:lnTo>
                  <a:pt x="3274478" y="0"/>
                </a:lnTo>
                <a:lnTo>
                  <a:pt x="3274478" y="3274478"/>
                </a:lnTo>
                <a:lnTo>
                  <a:pt x="0" y="3274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53FBC3B1-C40E-E8B8-D396-21BDABAC7B88}"/>
              </a:ext>
            </a:extLst>
          </p:cNvPr>
          <p:cNvSpPr/>
          <p:nvPr/>
        </p:nvSpPr>
        <p:spPr>
          <a:xfrm>
            <a:off x="6217830" y="2609735"/>
            <a:ext cx="2283873" cy="2272366"/>
          </a:xfrm>
          <a:custGeom>
            <a:avLst/>
            <a:gdLst/>
            <a:ahLst/>
            <a:cxnLst/>
            <a:rect l="l" t="t" r="r" b="b"/>
            <a:pathLst>
              <a:path w="3274478" h="3274478">
                <a:moveTo>
                  <a:pt x="0" y="0"/>
                </a:moveTo>
                <a:lnTo>
                  <a:pt x="3274478" y="0"/>
                </a:lnTo>
                <a:lnTo>
                  <a:pt x="3274478" y="3274478"/>
                </a:lnTo>
                <a:lnTo>
                  <a:pt x="0" y="3274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F6ED4C39-E0B5-043E-6691-AA04107437D3}"/>
              </a:ext>
            </a:extLst>
          </p:cNvPr>
          <p:cNvSpPr/>
          <p:nvPr/>
        </p:nvSpPr>
        <p:spPr>
          <a:xfrm>
            <a:off x="8598202" y="2681402"/>
            <a:ext cx="2065580" cy="2129031"/>
          </a:xfrm>
          <a:custGeom>
            <a:avLst/>
            <a:gdLst/>
            <a:ahLst/>
            <a:cxnLst/>
            <a:rect l="l" t="t" r="r" b="b"/>
            <a:pathLst>
              <a:path w="2552989" h="2925299">
                <a:moveTo>
                  <a:pt x="0" y="0"/>
                </a:moveTo>
                <a:lnTo>
                  <a:pt x="2552989" y="0"/>
                </a:lnTo>
                <a:lnTo>
                  <a:pt x="2552989" y="2925299"/>
                </a:lnTo>
                <a:lnTo>
                  <a:pt x="0" y="2925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859C09-BADA-279D-BA6B-4AD7E4B698F7}"/>
              </a:ext>
            </a:extLst>
          </p:cNvPr>
          <p:cNvSpPr txBox="1"/>
          <p:nvPr/>
        </p:nvSpPr>
        <p:spPr>
          <a:xfrm>
            <a:off x="6980815" y="5365126"/>
            <a:ext cx="75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박은주</a:t>
            </a:r>
            <a:endParaRPr kumimoji="1" lang="en-US" altLang="ko-KR" spc="-6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F6D3F-1EF9-E7A6-E08D-592BB24D967B}"/>
              </a:ext>
            </a:extLst>
          </p:cNvPr>
          <p:cNvSpPr txBox="1"/>
          <p:nvPr/>
        </p:nvSpPr>
        <p:spPr>
          <a:xfrm>
            <a:off x="1798020" y="5365297"/>
            <a:ext cx="75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김태경</a:t>
            </a:r>
            <a:endParaRPr kumimoji="1" lang="ko-KR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846E2-C46F-793B-F6A5-93C2EDF63239}"/>
              </a:ext>
            </a:extLst>
          </p:cNvPr>
          <p:cNvSpPr txBox="1"/>
          <p:nvPr/>
        </p:nvSpPr>
        <p:spPr>
          <a:xfrm>
            <a:off x="4453284" y="5351359"/>
            <a:ext cx="75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김지원</a:t>
            </a:r>
            <a:endParaRPr kumimoji="1" lang="ko-KR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2EC6C8-0991-EFDE-D3E1-CEF5C1AB5AB5}"/>
              </a:ext>
            </a:extLst>
          </p:cNvPr>
          <p:cNvSpPr txBox="1"/>
          <p:nvPr/>
        </p:nvSpPr>
        <p:spPr>
          <a:xfrm>
            <a:off x="9252042" y="5361835"/>
            <a:ext cx="75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이한결</a:t>
            </a:r>
            <a:endParaRPr kumimoji="1" lang="en-US" altLang="ko-KR" spc="-6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FE5EB-E83E-F3BE-E7D5-02A3F378C43E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57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F831D-4C93-9DE3-7F05-EF8D2147C5CD}"/>
              </a:ext>
            </a:extLst>
          </p:cNvPr>
          <p:cNvSpPr txBox="1"/>
          <p:nvPr/>
        </p:nvSpPr>
        <p:spPr>
          <a:xfrm>
            <a:off x="1080867" y="4499127"/>
            <a:ext cx="7098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Knowledge-Based VQA</a:t>
            </a:r>
            <a:endParaRPr kumimoji="1" lang="x-none" altLang="en-US" sz="4800" b="1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184731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B4350-E2FD-D36E-5A2B-DC171F0F329A}"/>
              </a:ext>
            </a:extLst>
          </p:cNvPr>
          <p:cNvSpPr txBox="1"/>
          <p:nvPr/>
        </p:nvSpPr>
        <p:spPr>
          <a:xfrm>
            <a:off x="8156325" y="316961"/>
            <a:ext cx="495392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3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Knowledge-Based VQA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VQA(Visual Question Answering)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046E8-F888-808C-7880-DB17FE13E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34" b="21639"/>
          <a:stretch/>
        </p:blipFill>
        <p:spPr>
          <a:xfrm>
            <a:off x="2346960" y="2925297"/>
            <a:ext cx="7498080" cy="2622430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889AF6C4-5002-9D19-AFEC-D5AA4B5DB31A}"/>
              </a:ext>
            </a:extLst>
          </p:cNvPr>
          <p:cNvSpPr txBox="1"/>
          <p:nvPr/>
        </p:nvSpPr>
        <p:spPr>
          <a:xfrm>
            <a:off x="3636833" y="2106092"/>
            <a:ext cx="491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pc="-60" dirty="0">
                <a:solidFill>
                  <a:srgbClr val="264A8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이미지에 대한 </a:t>
            </a:r>
            <a:r>
              <a:rPr kumimoji="1" lang="ko-KR" altLang="en-US" spc="-60" dirty="0">
                <a:solidFill>
                  <a:srgbClr val="163E6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질문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이해하고 그에 대한 </a:t>
            </a:r>
            <a:r>
              <a:rPr kumimoji="1" lang="ko-KR" altLang="en-US" spc="-60" dirty="0">
                <a:solidFill>
                  <a:srgbClr val="163E6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답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제시한다</a:t>
            </a:r>
          </a:p>
        </p:txBody>
      </p:sp>
    </p:spTree>
    <p:extLst>
      <p:ext uri="{BB962C8B-B14F-4D97-AF65-F5344CB8AC3E}">
        <p14:creationId xmlns:p14="http://schemas.microsoft.com/office/powerpoint/2010/main" val="2961545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>
            <a:extLst>
              <a:ext uri="{FF2B5EF4-FFF2-40B4-BE49-F238E27FC236}">
                <a16:creationId xmlns:a16="http://schemas.microsoft.com/office/drawing/2014/main" id="{889AF6C4-5002-9D19-AFEC-D5AA4B5DB31A}"/>
              </a:ext>
            </a:extLst>
          </p:cNvPr>
          <p:cNvSpPr txBox="1"/>
          <p:nvPr/>
        </p:nvSpPr>
        <p:spPr>
          <a:xfrm>
            <a:off x="3827911" y="2095459"/>
            <a:ext cx="453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이때의 답은 카테고리 중에서 한 개를 선택하는 형태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3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Knowledge-Based VQA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VQA(Visual Question Answering)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701E5B-6DA1-6330-DEF6-AD48AFF304D2}"/>
              </a:ext>
            </a:extLst>
          </p:cNvPr>
          <p:cNvGrpSpPr/>
          <p:nvPr/>
        </p:nvGrpSpPr>
        <p:grpSpPr>
          <a:xfrm>
            <a:off x="2667345" y="2812249"/>
            <a:ext cx="6857310" cy="2841862"/>
            <a:chOff x="3010619" y="1497850"/>
            <a:chExt cx="7953554" cy="4060766"/>
          </a:xfrm>
        </p:grpSpPr>
        <p:pic>
          <p:nvPicPr>
            <p:cNvPr id="11" name="그림 10" descr="텍스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D2214F64-FDA0-EDA2-9E65-FCC1542B2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42" t="40788" r="11222"/>
            <a:stretch/>
          </p:blipFill>
          <p:spPr>
            <a:xfrm>
              <a:off x="3010619" y="1497850"/>
              <a:ext cx="7953554" cy="406076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F58E897-BF5B-C2C9-1C26-2280EC9C3723}"/>
                </a:ext>
              </a:extLst>
            </p:cNvPr>
            <p:cNvSpPr/>
            <p:nvPr/>
          </p:nvSpPr>
          <p:spPr>
            <a:xfrm>
              <a:off x="9040483" y="1792316"/>
              <a:ext cx="30192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ore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873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35F694C0-35F5-32B6-3887-4C5D90001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2" t="-7315" r="59776" b="-1645"/>
          <a:stretch/>
        </p:blipFill>
        <p:spPr>
          <a:xfrm>
            <a:off x="2474319" y="2247625"/>
            <a:ext cx="3038973" cy="3231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3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Knowledge-Based VQA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242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Knowledge-Based VQA</a:t>
            </a:r>
            <a:endParaRPr kumimoji="1" lang="en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90837-0EAD-7DF0-38A6-E7957BFEB879}"/>
              </a:ext>
            </a:extLst>
          </p:cNvPr>
          <p:cNvSpPr txBox="1"/>
          <p:nvPr/>
        </p:nvSpPr>
        <p:spPr>
          <a:xfrm>
            <a:off x="6700749" y="1936769"/>
            <a:ext cx="242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pc="-6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Knowledge-based</a:t>
            </a:r>
            <a:r>
              <a:rPr kumimoji="1" lang="ko-KR" altLang="en-US" spc="-6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pc="-6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VQA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A39E4-D18A-2767-617E-2C6CF252CF5E}"/>
              </a:ext>
            </a:extLst>
          </p:cNvPr>
          <p:cNvSpPr txBox="1"/>
          <p:nvPr/>
        </p:nvSpPr>
        <p:spPr>
          <a:xfrm>
            <a:off x="3608597" y="1947279"/>
            <a:ext cx="64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pc="-60" dirty="0">
                <a:solidFill>
                  <a:srgbClr val="163E6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VQA</a:t>
            </a:r>
            <a:endParaRPr lang="ko-KR" altLang="en-US" dirty="0">
              <a:solidFill>
                <a:srgbClr val="163E64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AECB01-C2CD-B1E2-AAE2-3927CF2C5845}"/>
              </a:ext>
            </a:extLst>
          </p:cNvPr>
          <p:cNvSpPr txBox="1"/>
          <p:nvPr/>
        </p:nvSpPr>
        <p:spPr>
          <a:xfrm>
            <a:off x="5685163" y="1937452"/>
            <a:ext cx="640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vs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8FC315-DCA1-2CFE-67CF-A7F3F26DE30F}"/>
              </a:ext>
            </a:extLst>
          </p:cNvPr>
          <p:cNvGrpSpPr/>
          <p:nvPr/>
        </p:nvGrpSpPr>
        <p:grpSpPr>
          <a:xfrm>
            <a:off x="5959365" y="2588863"/>
            <a:ext cx="3663100" cy="2840147"/>
            <a:chOff x="6096000" y="2285122"/>
            <a:chExt cx="3503249" cy="284014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45D5CB-B893-D35D-C1BE-CF7BD7704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919" t="5879" r="-2223" b="-1645"/>
            <a:stretch/>
          </p:blipFill>
          <p:spPr>
            <a:xfrm>
              <a:off x="6434648" y="2285122"/>
              <a:ext cx="3164601" cy="2840147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8802EF2-FB43-FC4F-1F58-25730FE3521F}"/>
                </a:ext>
              </a:extLst>
            </p:cNvPr>
            <p:cNvSpPr/>
            <p:nvPr/>
          </p:nvSpPr>
          <p:spPr>
            <a:xfrm>
              <a:off x="6096000" y="2638097"/>
              <a:ext cx="1030014" cy="790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851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id="{51ACCCE9-F47E-92B9-2D8B-1BA85C4378E9}"/>
              </a:ext>
            </a:extLst>
          </p:cNvPr>
          <p:cNvSpPr txBox="1"/>
          <p:nvPr/>
        </p:nvSpPr>
        <p:spPr>
          <a:xfrm>
            <a:off x="3326011" y="1998936"/>
            <a:ext cx="553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이미지 외부의 </a:t>
            </a:r>
            <a:r>
              <a:rPr kumimoji="1" lang="ko-KR" altLang="en-US" spc="-60" dirty="0">
                <a:solidFill>
                  <a:srgbClr val="163E64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추가적인 지식 </a:t>
            </a:r>
            <a:r>
              <a:rPr kumimoji="1" lang="ko-KR" altLang="en-US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사용하여 질문에 답을 하는 형태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3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Knowledge-Based VQA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30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Explicit Knowledge Bases(KBs)</a:t>
            </a:r>
            <a:endParaRPr kumimoji="1" lang="en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A61DC8-E2DF-E04B-CC35-259B57B83511}"/>
              </a:ext>
            </a:extLst>
          </p:cNvPr>
          <p:cNvGrpSpPr/>
          <p:nvPr/>
        </p:nvGrpSpPr>
        <p:grpSpPr>
          <a:xfrm>
            <a:off x="2614302" y="2540910"/>
            <a:ext cx="6942130" cy="3309620"/>
            <a:chOff x="2664325" y="2509962"/>
            <a:chExt cx="6942130" cy="33096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F0E022F-24C9-391A-6514-741BE1DC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4325" y="2509962"/>
              <a:ext cx="6942130" cy="3309620"/>
            </a:xfrm>
            <a:prstGeom prst="rect">
              <a:avLst/>
            </a:prstGeom>
          </p:spPr>
        </p:pic>
        <p:sp>
          <p:nvSpPr>
            <p:cNvPr id="6" name="액자 5">
              <a:extLst>
                <a:ext uri="{FF2B5EF4-FFF2-40B4-BE49-F238E27FC236}">
                  <a16:creationId xmlns:a16="http://schemas.microsoft.com/office/drawing/2014/main" id="{F26CAACE-F1E3-A860-89D4-DC5D8B598546}"/>
                </a:ext>
              </a:extLst>
            </p:cNvPr>
            <p:cNvSpPr/>
            <p:nvPr/>
          </p:nvSpPr>
          <p:spPr>
            <a:xfrm>
              <a:off x="4213201" y="2637500"/>
              <a:ext cx="2217683" cy="3182081"/>
            </a:xfrm>
            <a:prstGeom prst="frame">
              <a:avLst>
                <a:gd name="adj1" fmla="val 1944"/>
              </a:avLst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026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333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Knowledge-Based VQA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30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Explicit Knowledge Bases(KBs)</a:t>
            </a:r>
            <a:endParaRPr kumimoji="1" lang="en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07250" y="41724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51ACCCE9-F47E-92B9-2D8B-1BA85C4378E9}"/>
              </a:ext>
            </a:extLst>
          </p:cNvPr>
          <p:cNvSpPr txBox="1"/>
          <p:nvPr/>
        </p:nvSpPr>
        <p:spPr>
          <a:xfrm>
            <a:off x="2662849" y="2311420"/>
            <a:ext cx="6866303" cy="96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필요한 지식이 </a:t>
            </a:r>
            <a:r>
              <a:rPr kumimoji="1" lang="en-US" altLang="ko-KR" sz="2000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KB</a:t>
            </a:r>
            <a:r>
              <a:rPr kumimoji="1" lang="ko-KR" altLang="en-US" sz="2000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kumimoji="1" lang="ko-KR" altLang="en-US" sz="2000" spc="-60" dirty="0">
                <a:solidFill>
                  <a:srgbClr val="264A8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성공적으로 검색되지 않을 수 있다</a:t>
            </a:r>
            <a:endParaRPr kumimoji="1" lang="en-US" altLang="ko-KR" sz="2000" spc="-60" dirty="0">
              <a:solidFill>
                <a:srgbClr val="264A8E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spc="-6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필요한 지식이 검색되더라도 </a:t>
            </a:r>
            <a:r>
              <a:rPr kumimoji="1" lang="ko-KR" altLang="en-US" sz="2000" spc="-60" dirty="0">
                <a:solidFill>
                  <a:srgbClr val="264A8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관련 없는 많은 지식이 필연적으로 도입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24D9A48-6BC3-06BF-0AE8-6D8A9753E6B9}"/>
              </a:ext>
            </a:extLst>
          </p:cNvPr>
          <p:cNvSpPr/>
          <p:nvPr/>
        </p:nvSpPr>
        <p:spPr>
          <a:xfrm>
            <a:off x="5799246" y="3652811"/>
            <a:ext cx="593506" cy="654726"/>
          </a:xfrm>
          <a:prstGeom prst="downArrow">
            <a:avLst/>
          </a:prstGeom>
          <a:solidFill>
            <a:srgbClr val="264A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7EF92-BE59-D695-0FD7-7EF5AAC96EC0}"/>
              </a:ext>
            </a:extLst>
          </p:cNvPr>
          <p:cNvSpPr txBox="1"/>
          <p:nvPr/>
        </p:nvSpPr>
        <p:spPr>
          <a:xfrm>
            <a:off x="5178600" y="4652308"/>
            <a:ext cx="1834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2800" spc="-6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LLM</a:t>
            </a:r>
            <a:r>
              <a:rPr kumimoji="1" lang="ko-KR" altLang="en-US" sz="2800" spc="-6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 도입</a:t>
            </a:r>
            <a:endParaRPr kumimoji="1" lang="ko-KR" altLang="en-US" sz="2800" spc="-6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57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8E33B76540AF848AA0DF8F97123A444" ma:contentTypeVersion="5" ma:contentTypeDescription="새 문서를 만듭니다." ma:contentTypeScope="" ma:versionID="7e9104cfd288164ae1a6d8795b113964">
  <xsd:schema xmlns:xsd="http://www.w3.org/2001/XMLSchema" xmlns:xs="http://www.w3.org/2001/XMLSchema" xmlns:p="http://schemas.microsoft.com/office/2006/metadata/properties" xmlns:ns3="35a494c7-18eb-42c7-9aed-e5651826e63c" targetNamespace="http://schemas.microsoft.com/office/2006/metadata/properties" ma:root="true" ma:fieldsID="e115aa21b31e368e6d786dd1b1415bcf" ns3:_="">
    <xsd:import namespace="35a494c7-18eb-42c7-9aed-e5651826e63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a494c7-18eb-42c7-9aed-e5651826e6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E679A1-45FB-4FB7-B850-A3AF119883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a494c7-18eb-42c7-9aed-e5651826e6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C0FBED-FC42-49D3-A14E-64C4879B2AB8}">
  <ds:schemaRefs>
    <ds:schemaRef ds:uri="http://purl.org/dc/elements/1.1/"/>
    <ds:schemaRef ds:uri="35a494c7-18eb-42c7-9aed-e5651826e63c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5545C5B-1150-41A0-A2C3-E1AA282270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975</Words>
  <Application>Microsoft Office PowerPoint</Application>
  <PresentationFormat>와이드스크린</PresentationFormat>
  <Paragraphs>166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8" baseType="lpstr">
      <vt:lpstr>Calibri</vt:lpstr>
      <vt:lpstr>Pretendard Black</vt:lpstr>
      <vt:lpstr>Calibri Light</vt:lpstr>
      <vt:lpstr>Pretendard</vt:lpstr>
      <vt:lpstr>Pretendard Thin</vt:lpstr>
      <vt:lpstr>Pretendard Medium</vt:lpstr>
      <vt:lpstr>Courier New</vt:lpstr>
      <vt:lpstr>Poppins</vt:lpstr>
      <vt:lpstr>Pretendard Light</vt:lpstr>
      <vt:lpstr>맑은 고딕</vt:lpstr>
      <vt:lpstr>Arial</vt:lpstr>
      <vt:lpstr>Pretendard SemiBold</vt:lpstr>
      <vt:lpstr>Poppins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이한결</cp:lastModifiedBy>
  <cp:revision>171</cp:revision>
  <dcterms:created xsi:type="dcterms:W3CDTF">2022-06-26T03:47:52Z</dcterms:created>
  <dcterms:modified xsi:type="dcterms:W3CDTF">2024-07-04T17:02:18Z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0x01010018E33B76540AF848AA0DF8F97123A444</vt:lpwstr>
  </property>
</Properties>
</file>